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795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486400" cy="5486400"/>
          </a:xfrm>
          <a:prstGeom prst="ellipse">
            <a:avLst/>
          </a:prstGeom>
          <a:solidFill>
            <a:srgbClr val="121B3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989320"/>
            <a:ext cx="12191695" cy="18288"/>
          </a:xfrm>
          <a:prstGeom prst="rect">
            <a:avLst/>
          </a:prstGeom>
          <a:solidFill>
            <a:srgbClr val="9C7A1E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21488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NIGERIAN LAW SCHOOL · EXTERNSHIP PROGRAMME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914400" y="251460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Portfolio Presentation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914400" y="352044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EB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worked template for the portfolio assessment slide deck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932688" y="4160520"/>
            <a:ext cx="1005840" cy="0"/>
          </a:xfrm>
          <a:prstGeom prst="line">
            <a:avLst/>
          </a:prstGeom>
          <a:noFill/>
          <a:ln w="25400">
            <a:solidFill>
              <a:srgbClr val="9C7A1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43434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DANBABA, CHIDERA OLUWAKAYODE </a:t>
            </a:r>
            <a:r>
              <a:rPr lang="en-US" sz="1300" dirty="0" smtClean="0">
                <a:solidFill>
                  <a:srgbClr val="9AA4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  </a:t>
            </a:r>
            <a:r>
              <a:rPr lang="en-US" sz="1300" dirty="0">
                <a:solidFill>
                  <a:srgbClr val="9AA4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EN/OCT/23/0158   |   ENUGU CAMPUS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598932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598932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 in your own name, reg. no., campus, and title slide imagery.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LAW FIRM PLACEMENT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Survey / Evaluation — Overview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325880" y="1737360"/>
            <a:ext cx="94183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firm, Nnamdi Falade &amp; Co., is a sole proprietorship comprising the Principal and two associate fee earners.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Official working days are Monday to Friday, 9:00am to 5:00pm.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firm is a litigation-heavy practice with a broad clientele across contract, land and family matters.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Externs regularly sat in on client interviews and counselling sessions alongside the Principal.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598932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your firm's structure, size, working hours and the kind of practice it runs.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LAW FIRM PLACEMENT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Activities Witnessed &amp; Engaged In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325880" y="1737360"/>
            <a:ext cx="466344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interviews and counselling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Perfecting of bail conditions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Preparation and filing of motions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of terms of settlement in court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309360" y="1737360"/>
            <a:ext cx="466344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Incorporation of a company and business name registration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Drafting of wills, powers of attorney and deeds of assignment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Filing of court processes and acknowledgment of service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administration of the law office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LAW FIRM PLACEMENT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Challenges Observed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325880" y="1783080"/>
            <a:ext cx="9418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Supervision was inconsistent in the Principal's absence, since he was the firm's sole decision-maker.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Exposure was concentrated in litigation, with limited practice-area breadth beyond it.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384048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84048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real gaps in your placement — supervision, practice-area breadth, resourcing, etc.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REFLECTION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Knowledge, Skills and Values Learnt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1325880" y="173736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1325880" y="173736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737360" y="166420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of motions in court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0" y="173736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0" y="173736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983480" y="166420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correspondence and letter writing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818120" y="173736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13" name="Text 11"/>
          <p:cNvSpPr/>
          <p:nvPr/>
        </p:nvSpPr>
        <p:spPr>
          <a:xfrm>
            <a:off x="7818120" y="173736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29600" y="166420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Commencement of actions and filing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325880" y="269748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16" name="Text 14"/>
          <p:cNvSpPr/>
          <p:nvPr/>
        </p:nvSpPr>
        <p:spPr>
          <a:xfrm>
            <a:off x="1325880" y="26974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737360" y="262432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Tendering and objecting to evidence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572000" y="269748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0" y="26974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983480" y="262432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Examination and cross-examination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818120" y="269748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22" name="Text 20"/>
          <p:cNvSpPr/>
          <p:nvPr/>
        </p:nvSpPr>
        <p:spPr>
          <a:xfrm>
            <a:off x="7818120" y="26974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229600" y="262432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Drafting skills across instrument types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1325880" y="365760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25" name="Text 23"/>
          <p:cNvSpPr/>
          <p:nvPr/>
        </p:nvSpPr>
        <p:spPr>
          <a:xfrm>
            <a:off x="1325880" y="36576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737360" y="358444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office management basics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0" y="365760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28" name="Text 26"/>
          <p:cNvSpPr/>
          <p:nvPr/>
        </p:nvSpPr>
        <p:spPr>
          <a:xfrm>
            <a:off x="4572000" y="36576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983480" y="358444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Preparing a bill of charges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7818120" y="365760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31" name="Text 29"/>
          <p:cNvSpPr/>
          <p:nvPr/>
        </p:nvSpPr>
        <p:spPr>
          <a:xfrm>
            <a:off x="7818120" y="36576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229600" y="358444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CAC filings and company registration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1325880" y="461772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34" name="Text 32"/>
          <p:cNvSpPr/>
          <p:nvPr/>
        </p:nvSpPr>
        <p:spPr>
          <a:xfrm>
            <a:off x="1325880" y="4617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1737360" y="454456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Punctuality and courtroom decorum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4572000" y="461772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37" name="Text 35"/>
          <p:cNvSpPr/>
          <p:nvPr/>
        </p:nvSpPr>
        <p:spPr>
          <a:xfrm>
            <a:off x="4572000" y="4617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983480" y="454456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interviewing and counselling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7818120" y="4617720"/>
            <a:ext cx="292608" cy="292608"/>
          </a:xfrm>
          <a:prstGeom prst="roundRect">
            <a:avLst>
              <a:gd name="adj" fmla="val 18750"/>
            </a:avLst>
          </a:prstGeom>
          <a:solidFill>
            <a:srgbClr val="1B2A4A"/>
          </a:solidFill>
          <a:ln/>
        </p:spPr>
      </p:sp>
      <p:sp>
        <p:nvSpPr>
          <p:cNvPr id="40" name="Text 38"/>
          <p:cNvSpPr/>
          <p:nvPr/>
        </p:nvSpPr>
        <p:spPr>
          <a:xfrm>
            <a:off x="7818120" y="4617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8229600" y="454456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Alternative dispute resolution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APPENDIX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Materials Referred to in the Portfolio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325880" y="1737360"/>
            <a:ext cx="466344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SCA 1 — Letter of Demand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SCA 2 — Small Claims Complaint Form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SCA 3 — Summons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to Quit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7-Day Notice of Owner's Intention to Recover Possession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Tenancy Agreement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309360" y="1737360"/>
            <a:ext cx="466344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 of Settlement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of Attorney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 for Substituted Service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Report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client correspondence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57200" y="598932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598932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the actual forms, precedents and documents you handled or referred to.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121B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45720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2C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502920" y="2377440"/>
            <a:ext cx="3291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Essay</a:t>
            </a:r>
            <a:endParaRPr lang="en-US" sz="2600" dirty="0"/>
          </a:p>
          <a:p>
            <a:pPr marL="0" indent="0">
              <a:lnSpc>
                <a:spcPts val="3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Highlight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342900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“An Ethical Dilemma”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663440" y="64008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Conflict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663440" y="1051560"/>
            <a:ext cx="6766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4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19(1) &amp; (2) — privilege and confidentiality owed to a client's disclosure.</a:t>
            </a:r>
            <a:endParaRPr lang="en-US" sz="14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4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15(4) — duty to call on a client to correct a fraud upon a tribunal.</a:t>
            </a:r>
            <a:endParaRPr lang="en-US" sz="14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4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32(3) — duty of candour: a lawyer may not rely on evidence he knows to be false.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663440" y="3063240"/>
            <a:ext cx="6766560" cy="0"/>
          </a:xfrm>
          <a:prstGeom prst="line">
            <a:avLst/>
          </a:prstGeom>
          <a:noFill/>
          <a:ln w="9525">
            <a:solidFill>
              <a:srgbClr val="3A46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63440" y="329184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scenario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63440" y="3657600"/>
            <a:ext cx="6766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i="1" dirty="0">
                <a:solidFill>
                  <a:srgbClr val="C7CE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client privately admits to backdating evidence already before the court, then asks his lawyer to say nothing — leaving the lawyer caught between a privileged confidence and a duty not to keep relying on evidence he now knows is false.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57200" y="5989320"/>
            <a:ext cx="6949440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98932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Summarise your own dilemma's rule conflict here in two or three lines — don't retell the whole essay.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121B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45720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2C3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502920" y="2377440"/>
            <a:ext cx="3291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Essay</a:t>
            </a:r>
            <a:endParaRPr lang="en-US" sz="2600" dirty="0"/>
          </a:p>
          <a:p>
            <a:pPr marL="0" indent="0">
              <a:lnSpc>
                <a:spcPts val="3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Highlight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342900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“Law Office Management”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663440" y="64008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Observations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663440" y="1051560"/>
            <a:ext cx="6766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4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Sole proprietorship, structured with a Principal, two associates and support staff.</a:t>
            </a:r>
            <a:endParaRPr lang="en-US" sz="14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4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filing: paper files for litigation, a shared digital calendar and drive for tracking.</a:t>
            </a:r>
            <a:endParaRPr lang="en-US" sz="14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4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 5(4) tension: the firm's “&amp; Co.” name reads as a partnership it legally is not.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663440" y="3063240"/>
            <a:ext cx="6766560" cy="0"/>
          </a:xfrm>
          <a:prstGeom prst="line">
            <a:avLst/>
          </a:prstGeom>
          <a:noFill/>
          <a:ln w="9525">
            <a:solidFill>
              <a:srgbClr val="3A466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63440" y="329184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63440" y="3657600"/>
            <a:ext cx="6766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i="1" dirty="0">
                <a:solidFill>
                  <a:srgbClr val="C7CE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essay uses one naming convention to open a wider point: good organisation on the ground doesn't always match strict compliance with the Rules of Professional Conduct — and a portfolio essay should be able to hold both observations at once.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57200" y="5989320"/>
            <a:ext cx="6949440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98932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out your own essay's sharpest analytical point, not just a description of the firm.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RECOMMENDATIONS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the Court and the Law Firm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1325880" y="1691640"/>
            <a:ext cx="4572000" cy="35661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12700">
            <a:solidFill>
              <a:srgbClr val="E7E1D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645920" y="192024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645920" y="2423160"/>
            <a:ext cx="39319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 electronic recording to speed up proceedings.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a working public address system in courtrooms.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more judicial divisions to decongest case volume.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0" y="1691640"/>
            <a:ext cx="4572000" cy="35661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12700">
            <a:solidFill>
              <a:srgbClr val="E7E1D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20840" y="192024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Firm Placements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720840" y="2423160"/>
            <a:ext cx="39319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evaluation of firms that externs are posted to.</a:t>
            </a:r>
            <a:endParaRPr lang="en-US" sz="1250" dirty="0"/>
          </a:p>
          <a:p>
            <a:pPr marL="177800" indent="-1778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placement lists to reflect current and defunct chambers.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931920"/>
            <a:ext cx="5486400" cy="5486400"/>
          </a:xfrm>
          <a:prstGeom prst="ellipse">
            <a:avLst/>
          </a:prstGeom>
          <a:solidFill>
            <a:srgbClr val="121B33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15544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14400" y="192024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worthy component of legal training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914400" y="288036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C7CE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externship programme was an enriching experience that deepened my appreciation for the legal profession, and a genuinely worthy component of training at the Nigerian Law School.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932688" y="3931920"/>
            <a:ext cx="1005840" cy="0"/>
          </a:xfrm>
          <a:prstGeom prst="line">
            <a:avLst/>
          </a:prstGeom>
          <a:noFill/>
          <a:ln w="25400">
            <a:solidFill>
              <a:srgbClr val="9C7A1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416052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57200" y="566928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566928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with your own one- or two-line reflection on the programme as a whole.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presentation covers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325880" y="1600200"/>
            <a:ext cx="384048" cy="384048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25880" y="1600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856232" y="1545336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— personal &amp; placement details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1325880" y="2441448"/>
            <a:ext cx="384048" cy="384048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25880" y="2441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856232" y="2386584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 of the externship programme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1325880" y="3282696"/>
            <a:ext cx="384048" cy="384048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25880" y="32826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856232" y="3227832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Survey/evaluation of court placement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1325880" y="4123944"/>
            <a:ext cx="384048" cy="384048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325880" y="41239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856232" y="406908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Survey/evaluation of law firm placement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1325880" y="4965192"/>
            <a:ext cx="384048" cy="384048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325880" y="49651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856232" y="4910328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Knowledge, skills and values learnt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46520" y="1600200"/>
            <a:ext cx="384048" cy="384048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46520" y="1600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976872" y="1545336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Materials referred to in the portfolio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6446520" y="2441448"/>
            <a:ext cx="384048" cy="384048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46520" y="2441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976872" y="2386584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Highlights — “An Ethical Dilemma”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6446520" y="3282696"/>
            <a:ext cx="384048" cy="384048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46520" y="32826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976872" y="3227832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Highlights — “Law Office Management”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6446520" y="4123944"/>
            <a:ext cx="384048" cy="384048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9A22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46520" y="41239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976872" y="406908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Recommendations &amp; conclusion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INTRODUCTION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 Details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098934"/>
              </p:ext>
            </p:extLst>
          </p:nvPr>
        </p:nvGraphicFramePr>
        <p:xfrm>
          <a:off x="1325880" y="1920240"/>
          <a:ext cx="9326880" cy="178308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3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Name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 smtClean="0">
                          <a:solidFill>
                            <a:srgbClr val="27313F"/>
                          </a:solidFill>
                        </a:rPr>
                        <a:t>DANBABA, CHIDERA OLUWAKAYODE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Registration No.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EN/OCT/23/0158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Campus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ENUGU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57200" y="598932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598932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your own name, reg. number and campus exactly as they appear on your NLS ID.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1B. PLACEMENT DETAILS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Court Placement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325880" y="1691640"/>
          <a:ext cx="9326880" cy="265176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3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03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Court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Magistrate Court 4, Enugu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Presiding Magistrate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Hon. C. N. Eze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Field Supervisor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Hon. C. N. Eze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Period of Placement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6th May </a:t>
                      </a:r>
                      <a:r>
                        <a:rPr lang="en-US" sz="1300" dirty="0" smtClean="0">
                          <a:solidFill>
                            <a:srgbClr val="27313F"/>
                          </a:solidFill>
                        </a:rPr>
                        <a:t>2024 </a:t>
                      </a: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– 31st May </a:t>
                      </a:r>
                      <a:r>
                        <a:rPr lang="en-US" sz="1300" dirty="0" smtClean="0">
                          <a:solidFill>
                            <a:srgbClr val="27313F"/>
                          </a:solidFill>
                        </a:rPr>
                        <a:t>2024 </a:t>
                      </a: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(four weeks)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Dates Absent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NIL (except public holidays)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57200" y="598932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598932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with your court, magistrate/judge, supervisor and exact placement dates.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1C. PLACEMENT DETAILS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Law Firm Placement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325880" y="1463040"/>
          <a:ext cx="9326880" cy="3072384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3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Law Firm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Nnamdi Falade &amp; Co.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Address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22 Chime Avenue, New Haven, Enugu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Principal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Nnamdi Falade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Field Supervisor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Nnamdi Falade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Period of Placement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3rd June 2024 – 12th July 2024 (six weeks)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1B2A4A"/>
                          </a:solidFill>
                        </a:rPr>
                        <a:t>Dates Absent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13F"/>
                          </a:solidFill>
                        </a:rPr>
                        <a:t>NIL (except public holidays)</a:t>
                      </a:r>
                      <a:endParaRPr lang="en-US" sz="1300" dirty="0"/>
                    </a:p>
                  </a:txBody>
                  <a:tcPr marL="127000" marR="127000" marT="50800" marB="50800" anchor="ctr">
                    <a:lnL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1D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57200" y="598932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598932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with your own firm's name, address, principal and placement dates.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GOALS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Goals of the Externship Programme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1325880" y="1691640"/>
            <a:ext cx="4572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7E1D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600200" y="196596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8" name="Text 6"/>
          <p:cNvSpPr/>
          <p:nvPr/>
        </p:nvSpPr>
        <p:spPr>
          <a:xfrm>
            <a:off x="1600200" y="1965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240280" y="1947672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Lawyering Skills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600200" y="2514600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develop the extern's practical lawyering skills.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400800" y="1691640"/>
            <a:ext cx="4572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7E1D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675120" y="196596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3" name="Text 11"/>
          <p:cNvSpPr/>
          <p:nvPr/>
        </p:nvSpPr>
        <p:spPr>
          <a:xfrm>
            <a:off x="6675120" y="1965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315200" y="1947672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Profession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675120" y="2514600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help the extern understand the legal system and the legal profession.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1325880" y="3657600"/>
            <a:ext cx="4572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7E1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600200" y="393192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1600200" y="3931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2240280" y="3913632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Values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600200" y="4480560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inculcate a sense of professional responsibility and values.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400800" y="3657600"/>
            <a:ext cx="4572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7E1D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675120" y="393192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3" name="Text 21"/>
          <p:cNvSpPr/>
          <p:nvPr/>
        </p:nvSpPr>
        <p:spPr>
          <a:xfrm>
            <a:off x="6675120" y="3931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315200" y="3913632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Reflective Practice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675120" y="4480560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develop the extern's ability to reflect on and learn from experience.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COURT PLACEMENT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Survey / Evaluation — Overview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325880" y="1737360"/>
            <a:ext cx="941832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court is served by a Registrar and a Court Clerk.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exercises both criminal and civil jurisdiction.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Mondays and Tuesdays are fixed for civil cases, Wednesdays for family matters, and Thursdays for criminal matters; there are no sittings on Fridays.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and procedure are governed primarily by the Magistrates' Courts Law of Enugu State and the Magistrates' Courts (Civil Procedure) Rules.</a:t>
            </a:r>
            <a:endParaRPr lang="en-US" sz="1500" dirty="0"/>
          </a:p>
          <a:p>
            <a:pPr marL="177800" indent="-177800">
              <a:lnSpc>
                <a:spcPct val="115000"/>
              </a:lnSpc>
              <a:spcAft>
                <a:spcPts val="1600"/>
              </a:spcAft>
              <a:buSzPct val="100000"/>
              <a:buChar char="▪"/>
            </a:pPr>
            <a:r>
              <a:rPr lang="en-US" sz="15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Presiding Magistrate held regular interactive sessions with the externs on courtroom practice.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598932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your specific court's structure, sitting days and governing rules of procedure.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COURT PLACEMENT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Activities Witnessed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325880" y="1737360"/>
            <a:ext cx="466344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Calling of the cause list by the court registrar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Addressing the court and moving of motions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Examination-in-chief, cross-examination and re-examination of witnesses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of final written addresses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309360" y="1737360"/>
            <a:ext cx="466344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Holding brief and watching brief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Striking out of cases for want of diligent prosecution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Tendering of evidence and oath administration</a:t>
            </a:r>
            <a:endParaRPr lang="en-US" sz="1350" dirty="0"/>
          </a:p>
          <a:p>
            <a:pPr marL="177800" indent="-177800">
              <a:lnSpc>
                <a:spcPct val="115000"/>
              </a:lnSpc>
              <a:spcAft>
                <a:spcPts val="1400"/>
              </a:spcAft>
              <a:buSzPct val="100000"/>
              <a:buChar char="▪"/>
            </a:pPr>
            <a:r>
              <a:rPr lang="en-US" sz="135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of rulings, judgments and reports of settlement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325880" y="457200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COURT PLACEMENT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325880" y="73152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Challenges Observed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1325880" y="1828800"/>
            <a:ext cx="297180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E3E6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81912" y="21031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FBEFD6"/>
          </a:solidFill>
          <a:ln/>
        </p:spPr>
      </p:sp>
      <p:sp>
        <p:nvSpPr>
          <p:cNvPr id="8" name="Text 6"/>
          <p:cNvSpPr/>
          <p:nvPr/>
        </p:nvSpPr>
        <p:spPr>
          <a:xfrm>
            <a:off x="1581912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581912" y="269748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Long-hand Recording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581912" y="3154680"/>
            <a:ext cx="2514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Magistrate recorded proceedings by hand, considerably slowing the pace of sittings.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0" y="1828800"/>
            <a:ext cx="297180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E3E6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828032" y="21031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FBEFD6"/>
          </a:solidFill>
          <a:ln/>
        </p:spPr>
      </p:sp>
      <p:sp>
        <p:nvSpPr>
          <p:cNvPr id="13" name="Text 11"/>
          <p:cNvSpPr/>
          <p:nvPr/>
        </p:nvSpPr>
        <p:spPr>
          <a:xfrm>
            <a:off x="4828032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828032" y="269748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Courtroom Capacity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828032" y="3154680"/>
            <a:ext cx="2514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courtroom was small relative to the volume of cases and litigants on a typical sitting day.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297180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E3E6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074152" y="21031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FBEFD6"/>
          </a:solidFill>
          <a:ln/>
        </p:spPr>
      </p:sp>
      <p:sp>
        <p:nvSpPr>
          <p:cNvPr id="18" name="Text 16"/>
          <p:cNvSpPr/>
          <p:nvPr/>
        </p:nvSpPr>
        <p:spPr>
          <a:xfrm>
            <a:off x="8074152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074152" y="269748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Public Address System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8074152" y="3154680"/>
            <a:ext cx="2514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7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absence of a working PA system made it difficult to follow proceedings from the back of the room.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5989320"/>
            <a:ext cx="11277295" cy="384048"/>
          </a:xfrm>
          <a:prstGeom prst="roundRect">
            <a:avLst>
              <a:gd name="adj" fmla="val 14286"/>
            </a:avLst>
          </a:prstGeom>
          <a:solidFill>
            <a:srgbClr val="FBF6E7"/>
          </a:solidFill>
          <a:ln w="9525">
            <a:solidFill>
              <a:srgbClr val="C9A22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5989320"/>
            <a:ext cx="1091153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9C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TIP  </a:t>
            </a:r>
            <a:r>
              <a:rPr lang="en-US" sz="1000" i="1" dirty="0">
                <a:solidFill>
                  <a:srgbClr val="6B5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the real friction points you saw, not generic complaints — specificity reads as genuine observation.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088575" y="64739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midealabi.com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9B2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1410</Words>
  <Application>Microsoft Office PowerPoint</Application>
  <PresentationFormat>Widescreen</PresentationFormat>
  <Paragraphs>272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MASTER</cp:lastModifiedBy>
  <cp:revision>2</cp:revision>
  <dcterms:created xsi:type="dcterms:W3CDTF">2026-08-10T11:36:08Z</dcterms:created>
  <dcterms:modified xsi:type="dcterms:W3CDTF">2026-08-10T11:43:48Z</dcterms:modified>
</cp:coreProperties>
</file>